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7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9267" autoAdjust="0"/>
  </p:normalViewPr>
  <p:slideViewPr>
    <p:cSldViewPr snapToGrid="0" snapToObjects="1">
      <p:cViewPr varScale="1">
        <p:scale>
          <a:sx n="128" d="100"/>
          <a:sy n="128" d="100"/>
        </p:scale>
        <p:origin x="17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42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2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8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7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84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25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6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1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3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1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D0FD2-BE5C-7A41-BED7-1DA7CF816CAA}" type="datetimeFigureOut">
              <a:rPr lang="en-US" smtClean="0"/>
              <a:t>6/24/20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4A065-D806-8940-80E2-6569317FB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8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41" y="1546567"/>
            <a:ext cx="8905746" cy="4787652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spect="1"/>
          </p:cNvSpPr>
          <p:nvPr/>
        </p:nvSpPr>
        <p:spPr>
          <a:xfrm>
            <a:off x="1398733" y="2899636"/>
            <a:ext cx="256162" cy="2616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1408" y="2949215"/>
            <a:ext cx="262662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14075" y="2753370"/>
            <a:ext cx="262662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2882" y="4517637"/>
            <a:ext cx="262662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764070" y="3127789"/>
            <a:ext cx="8500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820958" y="2949215"/>
            <a:ext cx="8500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566842" y="4692851"/>
            <a:ext cx="8500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35253" y="3030369"/>
            <a:ext cx="8500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28329" y="4794636"/>
            <a:ext cx="1255084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Line1 :  1+4</a:t>
            </a:r>
          </a:p>
          <a:p>
            <a:r>
              <a:rPr lang="en-US" dirty="0"/>
              <a:t>Line2 :  1+3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003" y="184778"/>
            <a:ext cx="2648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gRNA</a:t>
            </a:r>
            <a:r>
              <a:rPr lang="en-US" sz="1400" dirty="0"/>
              <a:t> combination</a:t>
            </a:r>
          </a:p>
          <a:p>
            <a:r>
              <a:rPr lang="en-US" sz="1400" dirty="0"/>
              <a:t>           Line 1 : CRISPR 1 + CRISPR 4</a:t>
            </a:r>
          </a:p>
          <a:p>
            <a:r>
              <a:rPr lang="en-US" sz="1400" dirty="0"/>
              <a:t>           Line 2 : CRISPR 1 + CRISPR 3</a:t>
            </a:r>
          </a:p>
        </p:txBody>
      </p:sp>
    </p:spTree>
    <p:extLst>
      <p:ext uri="{BB962C8B-B14F-4D97-AF65-F5344CB8AC3E}">
        <p14:creationId xmlns:p14="http://schemas.microsoft.com/office/powerpoint/2010/main" val="2699587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9737" y="2312589"/>
            <a:ext cx="7582757" cy="103015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66437" y="2086607"/>
            <a:ext cx="5556057" cy="22598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9737" y="3342748"/>
            <a:ext cx="2011680" cy="22598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96339" y="3594034"/>
            <a:ext cx="1530851" cy="1587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92" y="741045"/>
            <a:ext cx="6007069" cy="1260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1734" y="192184"/>
            <a:ext cx="945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1-1-7  F  5’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727" y="4436455"/>
            <a:ext cx="5095610" cy="11567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2217" y="2052587"/>
            <a:ext cx="778671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GAACGCAAATTAGATATTGGTGAATAAAATAAGAAAAAAAATTAAAATTGTTAAAAATTGTAAGCGTGGCTTTTCGGCGGTTTGTGGGAGTAATAGTAGTTTGGCAGATCAATAGAAATTTACAAGACTAATCAAAATATGAAAAATATCACATTTTGCATAACTGTGGGCGTGGCAATTTAAAGTTTTTTGGCAGATCGATGGAAATTTACAAGACTAATAAAAATATGAAAAATGTCAAAACATTTTGAAAATGTGCGTGGGAAGTTTTGGGGGCTTTCCGTAATCTCAATTTTCTAGCTTCTTATTCATCCTGAGATCTCGACGTTCGTACGGACTGACAGATGGACGGAAAGACGGACATGGCTAGATCGACTCGGCTATTGGTCCTTATATATATAATATATATAATATATTATAATATATATAATTTATTAGGTCGAAATCGGTTTCTTTTGCCGGATACATGCTTTTCAACGAATATAGCATACATTTGACTCAACAAGCAACATGTATACAAAACATGTATAAAAATATACAAATATAAATAGAGTCCCCACTTGAATGGCCCGCCTAGTCCGTATGTTCCTATCAATAATCGATAACAGAAAACACTTTAGCTGTGCCGCTCAATAACTTATCGCCCACCC</a:t>
            </a:r>
            <a:r>
              <a:rPr lang="en-US" sz="1200" b="1" dirty="0">
                <a:latin typeface="Consolas"/>
                <a:cs typeface="Consolas"/>
              </a:rPr>
              <a:t>CTAAGGCCTCCCATCAC</a:t>
            </a:r>
            <a:r>
              <a:rPr lang="en-US" sz="1200" dirty="0">
                <a:latin typeface="Consolas"/>
                <a:cs typeface="Consolas"/>
              </a:rPr>
              <a:t>TAAAAAAGACTGTGACGCATTAAAAAATCGTCTATTAAAAGTCGTCAGTTAACTCGAAACCCTCAAAAGTAAATCATGGGAAAAAAAGATAGT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268546" y="3568730"/>
            <a:ext cx="6572236" cy="0"/>
          </a:xfrm>
          <a:prstGeom prst="line">
            <a:avLst/>
          </a:prstGeom>
          <a:ln w="28575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39738" y="3741457"/>
            <a:ext cx="1874519" cy="0"/>
          </a:xfrm>
          <a:prstGeom prst="line">
            <a:avLst/>
          </a:prstGeom>
          <a:ln w="28575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958932" y="2863041"/>
            <a:ext cx="347471" cy="0"/>
          </a:xfrm>
          <a:prstGeom prst="line">
            <a:avLst/>
          </a:prstGeom>
          <a:ln w="28575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54650" y="2709152"/>
            <a:ext cx="600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5’ UTR</a:t>
            </a:r>
          </a:p>
        </p:txBody>
      </p:sp>
      <p:sp>
        <p:nvSpPr>
          <p:cNvPr id="17" name="Bent-Up Arrow 16"/>
          <p:cNvSpPr/>
          <p:nvPr/>
        </p:nvSpPr>
        <p:spPr>
          <a:xfrm rot="5400000">
            <a:off x="2138554" y="3670556"/>
            <a:ext cx="164612" cy="240809"/>
          </a:xfrm>
          <a:prstGeom prst="bentUpArrow">
            <a:avLst>
              <a:gd name="adj1" fmla="val 13095"/>
              <a:gd name="adj2" fmla="val 25000"/>
              <a:gd name="adj3" fmla="val 2738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52605" y="3703010"/>
            <a:ext cx="854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AGO2 ORF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27350" y="192184"/>
            <a:ext cx="3344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630 </a:t>
            </a:r>
            <a:r>
              <a:rPr lang="en-US" sz="1400" dirty="0" err="1"/>
              <a:t>bp</a:t>
            </a:r>
            <a:r>
              <a:rPr lang="en-US" sz="1400" dirty="0"/>
              <a:t> of AGO2 promoter region is deleted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3876664" y="684345"/>
            <a:ext cx="0" cy="135654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444" y="5789548"/>
            <a:ext cx="813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ATCACACTCGCTTCTTTCCCAGCGGCGACGTAACGACATCGAACAAGTTCAACAACGTGGACCCCGGAACCGTGGTCGATCGCACCATTGTGCATCCTAACGAGATGCAGTTCTTCATG</a:t>
            </a:r>
            <a:r>
              <a:rPr lang="en-US" sz="1200" b="1" u="sng" dirty="0">
                <a:latin typeface="Consolas"/>
                <a:cs typeface="Consolas"/>
              </a:rPr>
              <a:t>GTCAGCCACCAGGCCATCCA</a:t>
            </a:r>
            <a:r>
              <a:rPr lang="en-US" sz="1200" dirty="0">
                <a:latin typeface="Consolas"/>
                <a:cs typeface="Consolas"/>
              </a:rPr>
              <a:t>GGGCACGGCCAAGCCAACACGATACAATGTGATTGAGAACACAGGCAATCTTGACATCGACTTGTTGCAGCAGTTGACCTACAACCTGTGCCACATGTTCCCTCGTTGCAATCGCTCGGTTTCTTATCCGGCTCCGGCCTATT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92887" y="6044447"/>
            <a:ext cx="581677" cy="159144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4459189" y="4436455"/>
            <a:ext cx="0" cy="1201094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90479" y="5491036"/>
            <a:ext cx="993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7bp deletion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935" y="4049788"/>
            <a:ext cx="731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1-1-7  F 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51907" y="3116789"/>
            <a:ext cx="375662" cy="137584"/>
          </a:xfrm>
          <a:prstGeom prst="rect">
            <a:avLst/>
          </a:prstGeom>
          <a:solidFill>
            <a:srgbClr val="FFFF00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8368485" y="3017900"/>
            <a:ext cx="687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Deleted </a:t>
            </a:r>
          </a:p>
          <a:p>
            <a:r>
              <a:rPr lang="en-US" sz="1200" b="1" dirty="0"/>
              <a:t>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3810" y="224682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4553" y="4049788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99591" y="6481586"/>
            <a:ext cx="380507" cy="122566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958932" y="6392036"/>
            <a:ext cx="1241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; Deleted region</a:t>
            </a:r>
          </a:p>
        </p:txBody>
      </p:sp>
    </p:spTree>
    <p:extLst>
      <p:ext uri="{BB962C8B-B14F-4D97-AF65-F5344CB8AC3E}">
        <p14:creationId xmlns:p14="http://schemas.microsoft.com/office/powerpoint/2010/main" val="379623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47" y="162623"/>
            <a:ext cx="781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2-5-14 F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77" y="925751"/>
            <a:ext cx="7670928" cy="11427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4627" y="2260453"/>
            <a:ext cx="6344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TGCCGCTCAATAACTTATCGCCCACCC</a:t>
            </a:r>
            <a:r>
              <a:rPr lang="en-US" sz="1200" b="1" u="sng" dirty="0">
                <a:latin typeface="Consolas"/>
                <a:cs typeface="Consolas"/>
              </a:rPr>
              <a:t>CTAAGGCCTCCCATCAC</a:t>
            </a:r>
            <a:r>
              <a:rPr lang="en-US" sz="1200" dirty="0">
                <a:latin typeface="Consolas"/>
                <a:cs typeface="Consolas"/>
              </a:rPr>
              <a:t>TAAAAAAGACTGTGACGCATTAAAAAAT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879" y="2256021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535" y="2639901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0763" y="2657076"/>
            <a:ext cx="6652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GTCTTTCTCGTGCCCCGGCCAGCA</a:t>
            </a:r>
            <a:r>
              <a:rPr lang="en-US" sz="1200" b="1" u="sng" dirty="0">
                <a:latin typeface="Consolas"/>
                <a:cs typeface="Consolas"/>
              </a:rPr>
              <a:t>GTGAGACCTTCGAACACGAT</a:t>
            </a:r>
            <a:r>
              <a:rPr lang="en-US" sz="1200" dirty="0">
                <a:latin typeface="Consolas"/>
                <a:cs typeface="Consolas"/>
              </a:rPr>
              <a:t>GGGAAGAAGGTCACCATTGCGTCCTACTT</a:t>
            </a:r>
          </a:p>
        </p:txBody>
      </p:sp>
      <p:sp>
        <p:nvSpPr>
          <p:cNvPr id="10" name="Bent-Up Arrow 9"/>
          <p:cNvSpPr/>
          <p:nvPr/>
        </p:nvSpPr>
        <p:spPr>
          <a:xfrm rot="16200000">
            <a:off x="3411936" y="720767"/>
            <a:ext cx="361901" cy="460670"/>
          </a:xfrm>
          <a:prstGeom prst="bentUpArrow">
            <a:avLst>
              <a:gd name="adj1" fmla="val 8087"/>
              <a:gd name="adj2" fmla="val 16744"/>
              <a:gd name="adj3" fmla="val 30510"/>
            </a:avLst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/>
          <p:cNvSpPr/>
          <p:nvPr/>
        </p:nvSpPr>
        <p:spPr>
          <a:xfrm rot="5400000" flipH="1">
            <a:off x="4190806" y="725718"/>
            <a:ext cx="361901" cy="460670"/>
          </a:xfrm>
          <a:prstGeom prst="bentUpArrow">
            <a:avLst>
              <a:gd name="adj1" fmla="val 8087"/>
              <a:gd name="adj2" fmla="val 16744"/>
              <a:gd name="adj3" fmla="val 30510"/>
            </a:avLst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-Up Arrow 11"/>
          <p:cNvSpPr/>
          <p:nvPr/>
        </p:nvSpPr>
        <p:spPr>
          <a:xfrm rot="5400000" flipH="1">
            <a:off x="4214987" y="2123498"/>
            <a:ext cx="261317" cy="460670"/>
          </a:xfrm>
          <a:prstGeom prst="bentUpArrow">
            <a:avLst>
              <a:gd name="adj1" fmla="val 6334"/>
              <a:gd name="adj2" fmla="val 16744"/>
              <a:gd name="adj3" fmla="val 3051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Bent-Up Arrow 12"/>
          <p:cNvSpPr/>
          <p:nvPr/>
        </p:nvSpPr>
        <p:spPr>
          <a:xfrm rot="16200000">
            <a:off x="6089879" y="2501070"/>
            <a:ext cx="261317" cy="460670"/>
          </a:xfrm>
          <a:prstGeom prst="bentUpArrow">
            <a:avLst>
              <a:gd name="adj1" fmla="val 6334"/>
              <a:gd name="adj2" fmla="val 16744"/>
              <a:gd name="adj3" fmla="val 3051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75981" y="2117521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Deleted from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1854" y="2507964"/>
            <a:ext cx="1316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Deleted until here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4854" y="162623"/>
            <a:ext cx="3729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4749 </a:t>
            </a:r>
            <a:r>
              <a:rPr lang="en-US" sz="1400" b="1" dirty="0" err="1"/>
              <a:t>bp</a:t>
            </a:r>
            <a:r>
              <a:rPr lang="en-US" sz="1400" b="1" dirty="0"/>
              <a:t> deleted between CRISPR1 and CRISPR3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854" y="426604"/>
            <a:ext cx="3764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Unknown ATAT is inserted between the deletion.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353" y="3533046"/>
            <a:ext cx="896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2-16-4  M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6060" y="3533046"/>
            <a:ext cx="3813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 4744  </a:t>
            </a:r>
            <a:r>
              <a:rPr lang="en-US" sz="1400" b="1" dirty="0" err="1"/>
              <a:t>bp</a:t>
            </a:r>
            <a:r>
              <a:rPr lang="en-US" sz="1400" b="1" dirty="0"/>
              <a:t> deleted between CRISPR1 and CRISPR3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026" y="4268714"/>
            <a:ext cx="6827529" cy="1374488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3770511" y="4148275"/>
            <a:ext cx="0" cy="1557710"/>
          </a:xfrm>
          <a:prstGeom prst="line">
            <a:avLst/>
          </a:prstGeom>
          <a:ln w="28575" cmpd="sng"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157486" y="4153635"/>
            <a:ext cx="1259906" cy="0"/>
          </a:xfrm>
          <a:prstGeom prst="straightConnector1">
            <a:avLst/>
          </a:prstGeom>
          <a:ln w="28575" cmpd="sng">
            <a:solidFill>
              <a:srgbClr val="C0504D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935833" y="5860805"/>
            <a:ext cx="6344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TGCCGCTCAATAACTTATCGCCCACCC</a:t>
            </a:r>
            <a:r>
              <a:rPr lang="en-US" sz="1200" b="1" u="sng" dirty="0">
                <a:latin typeface="Consolas"/>
                <a:cs typeface="Consolas"/>
              </a:rPr>
              <a:t>CTAAGGCCTCCCATCAC</a:t>
            </a:r>
            <a:r>
              <a:rPr lang="en-US" sz="1200" dirty="0">
                <a:latin typeface="Consolas"/>
                <a:cs typeface="Consolas"/>
              </a:rPr>
              <a:t>TAAAAAAGACTGTGACGCATTAAAAAAT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085" y="5856373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7741" y="6305947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Around CRISPR 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91969" y="6323122"/>
            <a:ext cx="6652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/>
                <a:cs typeface="Consolas"/>
              </a:rPr>
              <a:t>GTCTTTCTCGTGCCCCGGCCAGCA</a:t>
            </a:r>
            <a:r>
              <a:rPr lang="en-US" sz="1200" b="1" u="sng" dirty="0">
                <a:latin typeface="Consolas"/>
                <a:cs typeface="Consolas"/>
              </a:rPr>
              <a:t>GTGAGACCTTCGAACACGAT</a:t>
            </a:r>
            <a:r>
              <a:rPr lang="en-US" sz="1200" dirty="0">
                <a:latin typeface="Consolas"/>
                <a:cs typeface="Consolas"/>
              </a:rPr>
              <a:t>GGGAAGAAGGTCACCATTGCGTCCTACTT</a:t>
            </a:r>
          </a:p>
        </p:txBody>
      </p:sp>
      <p:sp>
        <p:nvSpPr>
          <p:cNvPr id="41" name="Bent-Up Arrow 40"/>
          <p:cNvSpPr/>
          <p:nvPr/>
        </p:nvSpPr>
        <p:spPr>
          <a:xfrm rot="5400000" flipH="1">
            <a:off x="4383777" y="5734799"/>
            <a:ext cx="261317" cy="460670"/>
          </a:xfrm>
          <a:prstGeom prst="bentUpArrow">
            <a:avLst>
              <a:gd name="adj1" fmla="val 6334"/>
              <a:gd name="adj2" fmla="val 16744"/>
              <a:gd name="adj3" fmla="val 3051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Bent-Up Arrow 41"/>
          <p:cNvSpPr/>
          <p:nvPr/>
        </p:nvSpPr>
        <p:spPr>
          <a:xfrm rot="16200000">
            <a:off x="5667477" y="6178065"/>
            <a:ext cx="261317" cy="460670"/>
          </a:xfrm>
          <a:prstGeom prst="bentUpArrow">
            <a:avLst>
              <a:gd name="adj1" fmla="val 6334"/>
              <a:gd name="adj2" fmla="val 16744"/>
              <a:gd name="adj3" fmla="val 3051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4744771" y="5728822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Deleted from here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89452" y="6184959"/>
            <a:ext cx="1316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Deleted until here</a:t>
            </a:r>
          </a:p>
        </p:txBody>
      </p:sp>
    </p:spTree>
    <p:extLst>
      <p:ext uri="{BB962C8B-B14F-4D97-AF65-F5344CB8AC3E}">
        <p14:creationId xmlns:p14="http://schemas.microsoft.com/office/powerpoint/2010/main" val="299300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932" y="2008702"/>
            <a:ext cx="3273674" cy="18214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451369">
            <a:off x="3291417" y="1638397"/>
            <a:ext cx="518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y</a:t>
            </a:r>
            <a:r>
              <a:rPr lang="en-US" sz="1600" b="1" baseline="30000" dirty="0"/>
              <a:t>2</a:t>
            </a:r>
            <a:r>
              <a:rPr lang="en-US" sz="1600" b="1" dirty="0"/>
              <a:t>w</a:t>
            </a:r>
          </a:p>
        </p:txBody>
      </p:sp>
      <p:sp>
        <p:nvSpPr>
          <p:cNvPr id="6" name="TextBox 5"/>
          <p:cNvSpPr txBox="1"/>
          <p:nvPr/>
        </p:nvSpPr>
        <p:spPr>
          <a:xfrm rot="19156588">
            <a:off x="3915834" y="1253594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1-1-7  Homozygous</a:t>
            </a:r>
          </a:p>
        </p:txBody>
      </p:sp>
      <p:sp>
        <p:nvSpPr>
          <p:cNvPr id="7" name="TextBox 6"/>
          <p:cNvSpPr txBox="1"/>
          <p:nvPr/>
        </p:nvSpPr>
        <p:spPr>
          <a:xfrm rot="19248934">
            <a:off x="4533900" y="1286903"/>
            <a:ext cx="1698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2-5-14  Homozygous</a:t>
            </a:r>
          </a:p>
        </p:txBody>
      </p:sp>
      <p:sp>
        <p:nvSpPr>
          <p:cNvPr id="8" name="TextBox 7"/>
          <p:cNvSpPr txBox="1"/>
          <p:nvPr/>
        </p:nvSpPr>
        <p:spPr>
          <a:xfrm rot="19230571">
            <a:off x="5177204" y="1283916"/>
            <a:ext cx="1698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2-16-4  Homozygous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34504" y="2185986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AGO2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59000" y="3259647"/>
            <a:ext cx="7001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Lamin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30248" y="2449616"/>
            <a:ext cx="1296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(4D2 antibody)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080" y="365667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Protein expression of AGO2</a:t>
            </a:r>
          </a:p>
        </p:txBody>
      </p:sp>
    </p:spTree>
    <p:extLst>
      <p:ext uri="{BB962C8B-B14F-4D97-AF65-F5344CB8AC3E}">
        <p14:creationId xmlns:p14="http://schemas.microsoft.com/office/powerpoint/2010/main" val="2068090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137</Words>
  <Application>Microsoft Macintosh PowerPoint</Application>
  <PresentationFormat>On-screen Show (4:3)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NIDDK NIH</dc:creator>
  <cp:lastModifiedBy>Microsoft Office User</cp:lastModifiedBy>
  <cp:revision>20</cp:revision>
  <dcterms:created xsi:type="dcterms:W3CDTF">2015-04-27T17:05:21Z</dcterms:created>
  <dcterms:modified xsi:type="dcterms:W3CDTF">2020-06-24T20:18:40Z</dcterms:modified>
</cp:coreProperties>
</file>